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1"/>
  </p:notesMasterIdLst>
  <p:sldIdLst>
    <p:sldId id="301" r:id="rId2"/>
    <p:sldId id="304" r:id="rId3"/>
    <p:sldId id="323" r:id="rId4"/>
    <p:sldId id="305" r:id="rId5"/>
    <p:sldId id="306" r:id="rId6"/>
    <p:sldId id="307" r:id="rId7"/>
    <p:sldId id="474" r:id="rId8"/>
    <p:sldId id="308" r:id="rId9"/>
    <p:sldId id="459" r:id="rId10"/>
    <p:sldId id="461" r:id="rId11"/>
    <p:sldId id="462" r:id="rId12"/>
    <p:sldId id="463" r:id="rId13"/>
    <p:sldId id="464" r:id="rId14"/>
    <p:sldId id="465" r:id="rId15"/>
    <p:sldId id="466" r:id="rId16"/>
    <p:sldId id="469" r:id="rId17"/>
    <p:sldId id="470" r:id="rId18"/>
    <p:sldId id="467" r:id="rId19"/>
    <p:sldId id="442" r:id="rId20"/>
    <p:sldId id="443" r:id="rId21"/>
    <p:sldId id="444" r:id="rId22"/>
    <p:sldId id="475" r:id="rId23"/>
    <p:sldId id="454" r:id="rId24"/>
    <p:sldId id="422" r:id="rId25"/>
    <p:sldId id="423" r:id="rId26"/>
    <p:sldId id="424" r:id="rId27"/>
    <p:sldId id="478" r:id="rId28"/>
    <p:sldId id="483" r:id="rId29"/>
    <p:sldId id="367" r:id="rId30"/>
    <p:sldId id="371" r:id="rId31"/>
    <p:sldId id="311" r:id="rId32"/>
    <p:sldId id="418" r:id="rId33"/>
    <p:sldId id="378" r:id="rId34"/>
    <p:sldId id="379" r:id="rId35"/>
    <p:sldId id="380" r:id="rId36"/>
    <p:sldId id="381" r:id="rId37"/>
    <p:sldId id="382" r:id="rId38"/>
    <p:sldId id="383" r:id="rId39"/>
    <p:sldId id="384" r:id="rId40"/>
    <p:sldId id="385" r:id="rId41"/>
    <p:sldId id="386" r:id="rId42"/>
    <p:sldId id="387" r:id="rId43"/>
    <p:sldId id="388" r:id="rId44"/>
    <p:sldId id="455" r:id="rId45"/>
    <p:sldId id="419" r:id="rId46"/>
    <p:sldId id="420" r:id="rId47"/>
    <p:sldId id="421" r:id="rId48"/>
    <p:sldId id="476" r:id="rId49"/>
    <p:sldId id="456" r:id="rId50"/>
    <p:sldId id="372" r:id="rId51"/>
    <p:sldId id="373" r:id="rId52"/>
    <p:sldId id="374" r:id="rId53"/>
    <p:sldId id="479" r:id="rId54"/>
    <p:sldId id="480" r:id="rId55"/>
    <p:sldId id="482" r:id="rId56"/>
    <p:sldId id="481" r:id="rId57"/>
    <p:sldId id="375" r:id="rId58"/>
    <p:sldId id="376" r:id="rId59"/>
    <p:sldId id="377" r:id="rId60"/>
    <p:sldId id="431" r:id="rId61"/>
    <p:sldId id="432" r:id="rId62"/>
    <p:sldId id="433" r:id="rId63"/>
    <p:sldId id="434" r:id="rId64"/>
    <p:sldId id="435" r:id="rId65"/>
    <p:sldId id="436" r:id="rId66"/>
    <p:sldId id="437" r:id="rId67"/>
    <p:sldId id="438" r:id="rId68"/>
    <p:sldId id="439" r:id="rId69"/>
    <p:sldId id="440" r:id="rId70"/>
    <p:sldId id="441" r:id="rId71"/>
    <p:sldId id="457" r:id="rId72"/>
    <p:sldId id="445" r:id="rId73"/>
    <p:sldId id="446" r:id="rId74"/>
    <p:sldId id="309" r:id="rId75"/>
    <p:sldId id="447" r:id="rId76"/>
    <p:sldId id="477" r:id="rId77"/>
    <p:sldId id="448" r:id="rId78"/>
    <p:sldId id="449" r:id="rId79"/>
    <p:sldId id="450" r:id="rId80"/>
    <p:sldId id="451" r:id="rId81"/>
    <p:sldId id="452" r:id="rId82"/>
    <p:sldId id="453" r:id="rId83"/>
    <p:sldId id="417" r:id="rId84"/>
    <p:sldId id="310" r:id="rId85"/>
    <p:sldId id="399" r:id="rId86"/>
    <p:sldId id="458" r:id="rId87"/>
    <p:sldId id="400" r:id="rId88"/>
    <p:sldId id="401" r:id="rId89"/>
    <p:sldId id="486" r:id="rId90"/>
    <p:sldId id="487" r:id="rId91"/>
    <p:sldId id="488" r:id="rId92"/>
    <p:sldId id="489" r:id="rId93"/>
    <p:sldId id="490" r:id="rId94"/>
    <p:sldId id="485" r:id="rId95"/>
    <p:sldId id="402" r:id="rId96"/>
    <p:sldId id="403" r:id="rId97"/>
    <p:sldId id="404" r:id="rId98"/>
    <p:sldId id="405" r:id="rId99"/>
    <p:sldId id="406" r:id="rId100"/>
    <p:sldId id="407" r:id="rId101"/>
    <p:sldId id="408" r:id="rId102"/>
    <p:sldId id="409" r:id="rId103"/>
    <p:sldId id="410" r:id="rId104"/>
    <p:sldId id="411" r:id="rId105"/>
    <p:sldId id="484" r:id="rId106"/>
    <p:sldId id="460" r:id="rId107"/>
    <p:sldId id="471" r:id="rId108"/>
    <p:sldId id="473" r:id="rId109"/>
    <p:sldId id="472" r:id="rId1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1" autoAdjust="0"/>
    <p:restoredTop sz="96242" autoAdjust="0"/>
  </p:normalViewPr>
  <p:slideViewPr>
    <p:cSldViewPr snapToGrid="0">
      <p:cViewPr varScale="1">
        <p:scale>
          <a:sx n="90" d="100"/>
          <a:sy n="90" d="100"/>
        </p:scale>
        <p:origin x="444" y="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66</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67</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a:t>
            </a:r>
          </a:p>
          <a:p>
            <a:endParaRPr lang="en-US" dirty="0"/>
          </a:p>
          <a:p>
            <a:r>
              <a:rPr lang="en-US" dirty="0"/>
              <a:t>The transformations happening here. </a:t>
            </a:r>
            <a:r>
              <a:rPr lang="en-US" dirty="0" err="1"/>
              <a:t>Split_col</a:t>
            </a:r>
            <a:r>
              <a:rPr lang="en-US" dirty="0"/>
              <a:t> is splitting the column “quarter” because quarter has the quarter of the year as well as the year which is unnecessary since there is already a year column. </a:t>
            </a:r>
          </a:p>
          <a:p>
            <a:r>
              <a:rPr lang="en-US" dirty="0"/>
              <a:t>	this transformation splits the column on the space and saves that as an array to split col which is then called in the next line to save that to a new column called </a:t>
            </a:r>
            <a:r>
              <a:rPr lang="en-US" dirty="0" err="1"/>
              <a:t>quarter_new</a:t>
            </a:r>
            <a:r>
              <a:rPr lang="en-US" dirty="0"/>
              <a:t> with just the quarter and not the year</a:t>
            </a:r>
          </a:p>
          <a:p>
            <a:endParaRPr lang="en-US" dirty="0"/>
          </a:p>
          <a:p>
            <a:r>
              <a:rPr lang="en-US" dirty="0"/>
              <a:t>The next transformation is taking columns “revenue” and “</a:t>
            </a:r>
            <a:r>
              <a:rPr lang="en-US" dirty="0" err="1"/>
              <a:t>gross_margin</a:t>
            </a:r>
            <a:r>
              <a:rPr lang="en-US" dirty="0"/>
              <a:t>” and is calculating the profit and creating that column</a:t>
            </a:r>
          </a:p>
          <a:p>
            <a:r>
              <a:rPr lang="en-US" dirty="0"/>
              <a:t>The last transformation is creating a timestamp of when the data was loaded into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70</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29</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8/15/2018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8/15/2018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8/15/2018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7.PNG"/><Relationship Id="rId4" Type="http://schemas.openxmlformats.org/officeDocument/2006/relationships/image" Target="../media/image86.PNG"/></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9975" y="2231733"/>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67279" y="2485748"/>
            <a:ext cx="1154096" cy="5415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1726619" y="2509836"/>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286114" y="4081760"/>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497545" y="2459502"/>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7865616" y="5166804"/>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2FDDF94-DC75-4E6E-88DA-D1B8B71E61E8}"/>
              </a:ext>
            </a:extLst>
          </p:cNvPr>
          <p:cNvSpPr/>
          <p:nvPr/>
        </p:nvSpPr>
        <p:spPr>
          <a:xfrm>
            <a:off x="3923773" y="2965141"/>
            <a:ext cx="2172228" cy="9544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8818587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5567783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877985"/>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Redshift and S3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988193" y="5084840"/>
            <a:ext cx="3756673"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2988193" y="3206204"/>
            <a:ext cx="3700112" cy="2600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371918" cy="1200329"/>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371918"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89727" y="5390596"/>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2752627" y="1373672"/>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9754540" y="609015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3"/>
          <a:stretch>
            <a:fillRect/>
          </a:stretch>
        </p:blipFill>
        <p:spPr>
          <a:xfrm>
            <a:off x="2564350" y="2405610"/>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10066702" y="5424600"/>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3616307" y="1373672"/>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89988" y="608429"/>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89988" y="4888476"/>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93539" y="1558264"/>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is master and the password is WelcomeIn1</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Prerequisites</a:t>
            </a:r>
          </a:p>
          <a:p>
            <a:pPr lvl="1"/>
            <a:r>
              <a:rPr lang="en-US" sz="2600" dirty="0"/>
              <a:t>Setup Redshift</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3092768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products_jar</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“glue-tutorial-XXX”</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and load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Create S3 bucket</a:t>
            </a:r>
          </a:p>
          <a:p>
            <a:pPr lvl="1"/>
            <a:r>
              <a:rPr lang="en-US" sz="2600" dirty="0"/>
              <a:t>Put file in S3</a:t>
            </a:r>
          </a:p>
          <a:p>
            <a:pPr lvl="1"/>
            <a:r>
              <a:rPr lang="en-US" sz="2600" dirty="0"/>
              <a:t>Create Glue Crawler</a:t>
            </a:r>
          </a:p>
          <a:p>
            <a:pPr lvl="1"/>
            <a:r>
              <a:rPr lang="en-US" sz="2600" dirty="0"/>
              <a:t>Query Athena </a:t>
            </a:r>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19930977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3A120C-EAD4-48D1-ABA9-C2E42E5A9C7D}"/>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01" y="1004340"/>
            <a:ext cx="6088908" cy="5646909"/>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27670"/>
            <a:ext cx="3222171" cy="2596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flipV="1">
            <a:off x="4190999" y="4962526"/>
            <a:ext cx="1447801" cy="5179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5480456"/>
            <a:ext cx="1524001" cy="8036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1" idx="3"/>
          </p:cNvCxnSpPr>
          <p:nvPr/>
        </p:nvCxnSpPr>
        <p:spPr>
          <a:xfrm flipV="1">
            <a:off x="4611757" y="2972150"/>
            <a:ext cx="1027043" cy="5804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1" idx="3"/>
          </p:cNvCxnSpPr>
          <p:nvPr/>
        </p:nvCxnSpPr>
        <p:spPr>
          <a:xfrm flipV="1">
            <a:off x="4611757" y="3502964"/>
            <a:ext cx="1027043" cy="4961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268054"/>
            <a:ext cx="1447801" cy="12124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2677656"/>
          </a:xfrm>
          <a:prstGeom prst="rect">
            <a:avLst/>
          </a:prstGeom>
          <a:noFill/>
        </p:spPr>
        <p:txBody>
          <a:bodyPr wrap="square" rtlCol="0">
            <a:spAutoFit/>
          </a:bodyPr>
          <a:lstStyle/>
          <a:p>
            <a:r>
              <a:rPr lang="en-US" sz="2400" dirty="0">
                <a:solidFill>
                  <a:srgbClr val="FF0000"/>
                </a:solidFill>
              </a:rPr>
              <a:t>This VPC is where the Redshift cluster runs and needs to have the same VPC/Subnet/Security Group in order to connect</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21" name="TextBox 20">
            <a:extLst>
              <a:ext uri="{FF2B5EF4-FFF2-40B4-BE49-F238E27FC236}">
                <a16:creationId xmlns:a16="http://schemas.microsoft.com/office/drawing/2014/main" id="{79F179C4-FF77-4DCA-8571-AD710F1C3B7A}"/>
              </a:ext>
            </a:extLst>
          </p:cNvPr>
          <p:cNvSpPr txBox="1"/>
          <p:nvPr/>
        </p:nvSpPr>
        <p:spPr>
          <a:xfrm>
            <a:off x="621246" y="2952409"/>
            <a:ext cx="3990511" cy="1200329"/>
          </a:xfrm>
          <a:prstGeom prst="rect">
            <a:avLst/>
          </a:prstGeom>
          <a:noFill/>
        </p:spPr>
        <p:txBody>
          <a:bodyPr wrap="square" rtlCol="0">
            <a:spAutoFit/>
          </a:bodyPr>
          <a:lstStyle/>
          <a:p>
            <a:r>
              <a:rPr lang="en-US" sz="2400" dirty="0">
                <a:solidFill>
                  <a:srgbClr val="FF0000"/>
                </a:solidFill>
              </a:rPr>
              <a:t>The username is “master” and the password is “WelcomeIn1”</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21" grpId="0"/>
      <p:bldP spid="21"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2"/>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32075227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110233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678836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p:txBody>
          <a:bodyPr>
            <a:normAutofit lnSpcReduction="10000"/>
          </a:bodyPr>
          <a:lstStyle/>
          <a:p>
            <a:r>
              <a:rPr lang="en-US" sz="2400" dirty="0"/>
              <a:t>Serverless</a:t>
            </a:r>
          </a:p>
          <a:p>
            <a:r>
              <a:rPr lang="en-US" sz="2400" dirty="0"/>
              <a:t>Easily scalable</a:t>
            </a:r>
          </a:p>
          <a:p>
            <a:r>
              <a:rPr lang="en-US" sz="2400" dirty="0"/>
              <a:t>Cost Effective</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82AA75-1D50-4E23-8952-2B3EA49872C6}"/>
              </a:ext>
            </a:extLst>
          </p:cNvPr>
          <p:cNvCxnSpPr>
            <a:cxnSpLocks/>
          </p:cNvCxnSpPr>
          <p:nvPr/>
        </p:nvCxnSpPr>
        <p:spPr>
          <a:xfrm>
            <a:off x="2747552" y="4956313"/>
            <a:ext cx="1305159" cy="13647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sp>
        <p:nvSpPr>
          <p:cNvPr id="103" name="TextBox 102">
            <a:extLst>
              <a:ext uri="{FF2B5EF4-FFF2-40B4-BE49-F238E27FC236}">
                <a16:creationId xmlns:a16="http://schemas.microsoft.com/office/drawing/2014/main" id="{225D675A-6676-4430-A1F3-46D3A79A6249}"/>
              </a:ext>
            </a:extLst>
          </p:cNvPr>
          <p:cNvSpPr txBox="1"/>
          <p:nvPr/>
        </p:nvSpPr>
        <p:spPr>
          <a:xfrm>
            <a:off x="134768" y="4307958"/>
            <a:ext cx="2807215" cy="1200329"/>
          </a:xfrm>
          <a:prstGeom prst="rect">
            <a:avLst/>
          </a:prstGeom>
          <a:noFill/>
        </p:spPr>
        <p:txBody>
          <a:bodyPr wrap="square" rtlCol="0">
            <a:spAutoFit/>
          </a:bodyPr>
          <a:lstStyle/>
          <a:p>
            <a:r>
              <a:rPr lang="en-US" sz="2400" dirty="0">
                <a:solidFill>
                  <a:srgbClr val="FF0000"/>
                </a:solidFill>
              </a:rPr>
              <a:t>Parameterize values to be used in the script</a:t>
            </a:r>
          </a:p>
        </p:txBody>
      </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glue_tutorial_XXX</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--CONNECTION_NAME</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3" grpId="0"/>
      <p:bldP spid="103" grpId="1"/>
      <p:bldP spid="24" grpId="0" animBg="1"/>
      <p:bldP spid="29" grpId="0"/>
      <p:bldP spid="29"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1200329"/>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changed to a Data Frame to do transformations </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p:cNvCxnSpPr>
          <p:nvPr/>
        </p:nvCxnSpPr>
        <p:spPr>
          <a:xfrm flipH="1" flipV="1">
            <a:off x="4575313" y="1868557"/>
            <a:ext cx="2978840" cy="888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162577"/>
            <a:ext cx="10058400" cy="5009623"/>
          </a:xfrm>
        </p:spPr>
        <p:txBody>
          <a:bodyPr>
            <a:normAutofit fontScale="85000" lnSpcReduction="20000"/>
          </a:bodyPr>
          <a:lstStyle/>
          <a:p>
            <a:r>
              <a:rPr lang="en-US" sz="2400" dirty="0"/>
              <a:t>AWS is more flexible – scale up or down storage based on need</a:t>
            </a:r>
          </a:p>
          <a:p>
            <a:r>
              <a:rPr lang="en-US" sz="2400" dirty="0"/>
              <a:t>Simpler – no need to set up and maintain servers</a:t>
            </a:r>
          </a:p>
          <a:p>
            <a:r>
              <a:rPr lang="en-US" sz="2400" dirty="0"/>
              <a:t>Cost</a:t>
            </a:r>
          </a:p>
          <a:p>
            <a:pPr lvl="1"/>
            <a:r>
              <a:rPr lang="en-US" sz="2200" dirty="0"/>
              <a:t>Start up cost</a:t>
            </a:r>
          </a:p>
          <a:p>
            <a:pPr lvl="1"/>
            <a:r>
              <a:rPr lang="en-US" sz="2200" dirty="0"/>
              <a:t>Maintenance cost</a:t>
            </a:r>
          </a:p>
          <a:p>
            <a:pPr lvl="1"/>
            <a:r>
              <a:rPr lang="en-US" sz="2200" dirty="0"/>
              <a:t>Pay as you go</a:t>
            </a:r>
          </a:p>
          <a:p>
            <a:r>
              <a:rPr lang="en-US" sz="2400" dirty="0"/>
              <a:t>Hadoop has challenges handling a lot of small files</a:t>
            </a:r>
          </a:p>
          <a:p>
            <a:r>
              <a:rPr lang="en-US" sz="2200" dirty="0"/>
              <a:t>AWS – End to End solution for data needs</a:t>
            </a:r>
          </a:p>
          <a:p>
            <a:pPr lvl="1"/>
            <a:r>
              <a:rPr lang="en-US" sz="2000" dirty="0"/>
              <a:t>Storage</a:t>
            </a:r>
          </a:p>
          <a:p>
            <a:pPr lvl="1"/>
            <a:r>
              <a:rPr lang="en-US" sz="2000" dirty="0"/>
              <a:t>Transform</a:t>
            </a:r>
          </a:p>
          <a:p>
            <a:pPr lvl="1"/>
            <a:r>
              <a:rPr lang="en-US" sz="2000" dirty="0"/>
              <a:t>Business Intelligence</a:t>
            </a:r>
          </a:p>
          <a:p>
            <a:r>
              <a:rPr lang="en-US" sz="2200" dirty="0"/>
              <a:t>ETL &amp; ELT(AWS) vs. ELT(Hadoop)</a:t>
            </a:r>
            <a:endParaRPr lang="en-US" sz="2000" dirty="0"/>
          </a:p>
          <a:p>
            <a:r>
              <a:rPr lang="en-US" sz="2200" dirty="0"/>
              <a:t>Durability</a:t>
            </a:r>
          </a:p>
          <a:p>
            <a:pPr lvl="1"/>
            <a:r>
              <a:rPr lang="en-US" sz="2200" dirty="0"/>
              <a:t>Data stored in multiple locations within region</a:t>
            </a:r>
          </a:p>
          <a:p>
            <a:pPr lvl="1"/>
            <a:r>
              <a:rPr lang="en-US" sz="22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vs. Hadoop </a:t>
            </a:r>
          </a:p>
        </p:txBody>
      </p:sp>
    </p:spTree>
    <p:extLst>
      <p:ext uri="{BB962C8B-B14F-4D97-AF65-F5344CB8AC3E}">
        <p14:creationId xmlns:p14="http://schemas.microsoft.com/office/powerpoint/2010/main" val="4605431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Glue Connection</a:t>
            </a:r>
          </a:p>
          <a:p>
            <a:pPr lvl="1"/>
            <a:r>
              <a:rPr lang="en-US" sz="2600" dirty="0"/>
              <a:t>Glue Database</a:t>
            </a:r>
          </a:p>
          <a:p>
            <a:pPr lvl="1"/>
            <a:r>
              <a:rPr lang="en-US" sz="2600" dirty="0"/>
              <a:t>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31985824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2755571"/>
            <a:ext cx="425529" cy="14242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1066800" y="2167590"/>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571" cy="5568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1625600" y="2672080"/>
            <a:ext cx="808608" cy="8257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801639" y="1381755"/>
            <a:ext cx="1157316" cy="6836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112854" y="3180080"/>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28999"/>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link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11615"/>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07315" y="1987713"/>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5856014" y="3429000"/>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35237" y="2148907"/>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4272013" y="3429000"/>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3674</TotalTime>
  <Words>3268</Words>
  <Application>Microsoft Office PowerPoint</Application>
  <PresentationFormat>Widescreen</PresentationFormat>
  <Paragraphs>586</Paragraphs>
  <Slides>109</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109</vt:i4>
      </vt:variant>
    </vt:vector>
  </HeadingPairs>
  <TitlesOfParts>
    <vt:vector size="120"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Ralph, Jerry</cp:lastModifiedBy>
  <cp:revision>245</cp:revision>
  <dcterms:created xsi:type="dcterms:W3CDTF">2018-07-27T13:09:52Z</dcterms:created>
  <dcterms:modified xsi:type="dcterms:W3CDTF">2018-08-15T15:03:58Z</dcterms:modified>
</cp:coreProperties>
</file>